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77" r:id="rId6"/>
    <p:sldId id="305" r:id="rId7"/>
    <p:sldId id="293" r:id="rId8"/>
    <p:sldId id="304" r:id="rId9"/>
    <p:sldId id="294" r:id="rId10"/>
    <p:sldId id="297" r:id="rId11"/>
    <p:sldId id="298" r:id="rId12"/>
    <p:sldId id="299" r:id="rId13"/>
    <p:sldId id="300" r:id="rId14"/>
    <p:sldId id="302" r:id="rId15"/>
    <p:sldId id="301" r:id="rId16"/>
    <p:sldId id="303" r:id="rId17"/>
    <p:sldId id="306" r:id="rId18"/>
  </p:sldIdLst>
  <p:sldSz cx="9144000" cy="6858000" type="screen4x3"/>
  <p:notesSz cx="6858000" cy="9144000"/>
  <p:custDataLst>
    <p:tags r:id="rId20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5251"/>
    <a:srgbClr val="002052"/>
    <a:srgbClr val="002A0A"/>
    <a:srgbClr val="001405"/>
    <a:srgbClr val="003D14"/>
    <a:srgbClr val="646464"/>
    <a:srgbClr val="B9C4CA"/>
    <a:srgbClr val="90989E"/>
    <a:srgbClr val="3F050D"/>
    <a:srgbClr val="5C09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30" autoAdjust="0"/>
  </p:normalViewPr>
  <p:slideViewPr>
    <p:cSldViewPr showGuides="1">
      <p:cViewPr>
        <p:scale>
          <a:sx n="75" d="100"/>
          <a:sy n="75" d="100"/>
        </p:scale>
        <p:origin x="-2028" y="-798"/>
      </p:cViewPr>
      <p:guideLst>
        <p:guide orient="horz" pos="2160"/>
        <p:guide orient="horz" pos="8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DC714-B8C8-41CC-8B32-1E23D8396FA6}" type="datetimeFigureOut">
              <a:rPr lang="fr-FR" smtClean="0"/>
              <a:t>16/09/2016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40946-B3FE-4062-9BAE-4125F5E6C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26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51" y="-171400"/>
            <a:ext cx="9281195" cy="756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701284" y="1687556"/>
            <a:ext cx="7772400" cy="1470025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701284" y="3402496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pic>
        <p:nvPicPr>
          <p:cNvPr id="9" name="Picture 4" descr="D:\Le sel en +\Realisations\TBWA\120117 Microelectronics\ST_Bloc marque_Qi_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78420"/>
            <a:ext cx="2448000" cy="79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2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277496"/>
            <a:ext cx="8229600" cy="1238801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1800"/>
              </a:spcBef>
              <a:defRPr baseline="0"/>
            </a:lvl1pPr>
            <a:lvl2pPr>
              <a:lnSpc>
                <a:spcPct val="100000"/>
              </a:lnSpc>
              <a:buClr>
                <a:schemeClr val="accent4">
                  <a:lumMod val="90000"/>
                  <a:lumOff val="10000"/>
                </a:schemeClr>
              </a:buClr>
              <a:defRPr>
                <a:solidFill>
                  <a:schemeClr val="accent4">
                    <a:lumMod val="90000"/>
                    <a:lumOff val="10000"/>
                  </a:schemeClr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accent3">
                    <a:lumMod val="75000"/>
                  </a:schemeClr>
                </a:solidFill>
              </a:defRPr>
            </a:lvl4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fld id="{5B31B9E4-8E4D-4C86-BFD7-412B282B373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E8DDD64-71C5-400C-82FC-43022155770F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2749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075240" cy="797768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356BC70-7CEE-40A3-B0E7-C3CF3E064629}" type="datetime1">
              <a:rPr lang="fr-FR" smtClean="0"/>
              <a:t>16/09/2016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351999"/>
            <a:ext cx="8229600" cy="1238801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1800"/>
              </a:spcBef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>
                <a:solidFill>
                  <a:srgbClr val="646464"/>
                </a:solidFill>
              </a:defRPr>
            </a:lvl4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457200" y="990600"/>
            <a:ext cx="8077200" cy="304800"/>
          </a:xfrm>
        </p:spPr>
        <p:txBody>
          <a:bodyPr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 smtClean="0"/>
              <a:t>Click to edit Master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48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8" r="11042"/>
          <a:stretch/>
        </p:blipFill>
        <p:spPr bwMode="auto">
          <a:xfrm>
            <a:off x="0" y="228600"/>
            <a:ext cx="9143999" cy="390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85056" y="4281115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F26F07D-9358-421A-A361-031971621BE1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9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88148"/>
            <a:ext cx="4038600" cy="468000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1800"/>
              </a:spcBef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</a:t>
            </a:r>
            <a:r>
              <a:rPr lang="en-US" noProof="0" dirty="0" err="1" smtClean="0"/>
              <a:t>sytles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4" hasCustomPrompt="1"/>
          </p:nvPr>
        </p:nvSpPr>
        <p:spPr>
          <a:xfrm>
            <a:off x="4637856" y="1288148"/>
            <a:ext cx="4038600" cy="468000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1800"/>
              </a:spcBef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sytles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C14C0B4-B6C6-493B-AF49-CF601917093D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6991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98C4145-E662-4661-8E87-CFD806B22EBB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7696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BCDA36E-892F-42E3-9FFA-082033406B05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098650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75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815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7744" y="678629"/>
            <a:ext cx="544994" cy="198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31B9E4-8E4D-4C86-BFD7-412B282B373B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051" name="Picture 3" descr="D:\Le sel en +\Realisations\TBWA\120117 Microelectronics\ST_Bloc marque_Qi_V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20" y="6235154"/>
            <a:ext cx="667138" cy="48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546249"/>
            <a:ext cx="341458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Presentation Title</a:t>
            </a:r>
            <a:endParaRPr lang="en-US" noProof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95192" y="6546249"/>
            <a:ext cx="51937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lang="fr-FR" sz="8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CECF462-CC52-41A0-B75C-654FB56E3FF5}" type="datetime1">
              <a:rPr lang="fr-FR" smtClean="0"/>
              <a:t>16/09/2016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8" r:id="rId4"/>
    <p:sldLayoutId id="2147483652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1800"/>
        </a:spcBef>
        <a:spcAft>
          <a:spcPts val="60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accent4"/>
          </a:solidFill>
          <a:latin typeface="Arial" pitchFamily="34" charset="0"/>
          <a:ea typeface="+mn-ea"/>
          <a:cs typeface="Arial" pitchFamily="34" charset="0"/>
        </a:defRPr>
      </a:lvl1pPr>
      <a:lvl2pPr marL="533400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4">
            <a:lumMod val="90000"/>
            <a:lumOff val="10000"/>
          </a:schemeClr>
        </a:buClr>
        <a:buFont typeface="Arial" pitchFamily="34" charset="0"/>
        <a:buChar char="•"/>
        <a:defRPr sz="1600" kern="1200">
          <a:solidFill>
            <a:schemeClr val="accent4">
              <a:lumMod val="90000"/>
              <a:lumOff val="1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901700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itchFamily="34" charset="0"/>
        <a:buChar char="•"/>
        <a:defRPr sz="1400" kern="1200" baseline="0">
          <a:solidFill>
            <a:schemeClr val="accent3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527175" indent="-155575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itchFamily="34" charset="0"/>
        <a:buChar char="•"/>
        <a:defRPr sz="1200" kern="1200" baseline="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.com/content/st_com/en/products/microcontrollers/stm32-32-bit-arm-cortex-mcus/stm32f1-series/stm32f103/stm32f103rb.html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://www.st.com/content/st_com/en/products/evaluation-tools/product-evaluation-tools/mcu-eval-tools/stm32-mcu-eval-tools/stm32-mcu-nucleo/nucleo-f103rb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lipse.org/" TargetMode="External"/><Relationship Id="rId5" Type="http://schemas.openxmlformats.org/officeDocument/2006/relationships/hyperlink" Target="http://www.openstm32.org/HomePage" TargetMode="External"/><Relationship Id="rId4" Type="http://schemas.openxmlformats.org/officeDocument/2006/relationships/hyperlink" Target="http://www.st.com/content/st_com/en/products/embedded-software/mcus-embedded-software/stm32-embedded-software/stm32cube-embedded-software/stm32cubef1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Tutorials for STM32F103RB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Nicolas </a:t>
            </a:r>
            <a:r>
              <a:rPr lang="en-US" dirty="0" err="1" smtClean="0"/>
              <a:t>Barbot</a:t>
            </a:r>
            <a:endParaRPr lang="en-US" dirty="0"/>
          </a:p>
          <a:p>
            <a:r>
              <a:rPr lang="fr-FR" dirty="0" smtClean="0"/>
              <a:t>2016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9" y="5791200"/>
            <a:ext cx="18002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Tutorials for STM32F103RB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7496"/>
            <a:ext cx="8229600" cy="4708981"/>
          </a:xfrm>
        </p:spPr>
        <p:txBody>
          <a:bodyPr/>
          <a:lstStyle/>
          <a:p>
            <a:r>
              <a:rPr lang="en-US" dirty="0"/>
              <a:t>Create</a:t>
            </a:r>
            <a:r>
              <a:rPr lang="fr-FR" dirty="0"/>
              <a:t> an OpenSTM32 Project </a:t>
            </a:r>
            <a:endParaRPr lang="fr-FR" dirty="0" smtClean="0"/>
          </a:p>
          <a:p>
            <a:r>
              <a:rPr lang="fr-FR" dirty="0" err="1" smtClean="0"/>
              <a:t>Create</a:t>
            </a:r>
            <a:r>
              <a:rPr lang="fr-FR" dirty="0" smtClean="0"/>
              <a:t> a STM32CubeMX Project</a:t>
            </a:r>
          </a:p>
          <a:p>
            <a:r>
              <a:rPr lang="fr-FR" dirty="0" smtClean="0"/>
              <a:t>GPIO</a:t>
            </a:r>
          </a:p>
          <a:p>
            <a:r>
              <a:rPr lang="fr-FR" dirty="0" smtClean="0"/>
              <a:t>UART</a:t>
            </a:r>
          </a:p>
          <a:p>
            <a:r>
              <a:rPr lang="fr-FR" dirty="0" err="1" smtClean="0"/>
              <a:t>Timer</a:t>
            </a:r>
            <a:endParaRPr lang="fr-FR" dirty="0" smtClean="0"/>
          </a:p>
          <a:p>
            <a:r>
              <a:rPr lang="fr-FR" dirty="0" err="1" smtClean="0"/>
              <a:t>Analog</a:t>
            </a:r>
            <a:r>
              <a:rPr lang="fr-FR" dirty="0" smtClean="0"/>
              <a:t> to Digital Conversion</a:t>
            </a:r>
          </a:p>
          <a:p>
            <a:r>
              <a:rPr lang="fr-FR" dirty="0" smtClean="0"/>
              <a:t>Digital to </a:t>
            </a:r>
            <a:r>
              <a:rPr lang="fr-FR" dirty="0" err="1" smtClean="0"/>
              <a:t>Analog</a:t>
            </a:r>
            <a:r>
              <a:rPr lang="fr-FR" dirty="0" smtClean="0"/>
              <a:t> Conversion</a:t>
            </a:r>
            <a:endParaRPr lang="en-US" dirty="0"/>
          </a:p>
          <a:p>
            <a:r>
              <a:rPr lang="en-US" dirty="0" smtClean="0"/>
              <a:t>FLASH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6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Tutorials for STM32F103RB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7496"/>
            <a:ext cx="8229600" cy="5239896"/>
          </a:xfrm>
        </p:spPr>
        <p:txBody>
          <a:bodyPr/>
          <a:lstStyle/>
          <a:p>
            <a:r>
              <a:rPr lang="fr-FR" dirty="0"/>
              <a:t>Ressources</a:t>
            </a:r>
          </a:p>
          <a:p>
            <a:pPr lvl="1"/>
            <a:r>
              <a:rPr lang="fr-FR" dirty="0" err="1"/>
              <a:t>Nucleo</a:t>
            </a:r>
            <a:r>
              <a:rPr lang="fr-FR" dirty="0"/>
              <a:t> F103RB</a:t>
            </a:r>
          </a:p>
          <a:p>
            <a:pPr lvl="2"/>
            <a:r>
              <a:rPr lang="fr-FR" dirty="0">
                <a:hlinkClick r:id="rId2"/>
              </a:rPr>
              <a:t>http://www.st.com/content/st_com/en/products/evaluation-tools/product-evaluation-tools/mcu-eval-tools/stm32-mcu-eval-tools/stm32-mcu-nucleo/nucleo-f103rb.html</a:t>
            </a:r>
            <a:endParaRPr lang="fr-FR" dirty="0"/>
          </a:p>
          <a:p>
            <a:pPr lvl="2"/>
            <a:r>
              <a:rPr lang="fr-FR" dirty="0"/>
              <a:t>This page </a:t>
            </a:r>
            <a:r>
              <a:rPr lang="fr-FR" dirty="0" err="1"/>
              <a:t>contains</a:t>
            </a:r>
            <a:r>
              <a:rPr lang="fr-FR" dirty="0"/>
              <a:t>  user </a:t>
            </a:r>
            <a:r>
              <a:rPr lang="fr-FR" dirty="0" err="1"/>
              <a:t>manual</a:t>
            </a:r>
            <a:r>
              <a:rPr lang="fr-FR" dirty="0"/>
              <a:t> UM1724 </a:t>
            </a:r>
            <a:r>
              <a:rPr lang="en-US" dirty="0"/>
              <a:t>describing</a:t>
            </a:r>
            <a:r>
              <a:rPr lang="fr-FR" dirty="0"/>
              <a:t> the hardware of </a:t>
            </a:r>
            <a:r>
              <a:rPr lang="fr-FR" dirty="0" err="1"/>
              <a:t>Nucleo</a:t>
            </a:r>
            <a:r>
              <a:rPr lang="fr-FR" dirty="0"/>
              <a:t> </a:t>
            </a:r>
            <a:r>
              <a:rPr lang="fr-FR" dirty="0" err="1"/>
              <a:t>boards</a:t>
            </a:r>
            <a:endParaRPr lang="fr-FR" dirty="0"/>
          </a:p>
          <a:p>
            <a:pPr lvl="1"/>
            <a:r>
              <a:rPr lang="fr-FR" dirty="0"/>
              <a:t>STM32F103RB</a:t>
            </a:r>
          </a:p>
          <a:p>
            <a:pPr lvl="2"/>
            <a:r>
              <a:rPr lang="fr-FR" dirty="0">
                <a:hlinkClick r:id="rId3"/>
              </a:rPr>
              <a:t>http://www.st.com/content/st_com/en/products/microcontrollers/stm32-32-bit-arm-cortex-mcus/stm32f1-series/stm32f103/stm32f103rb.html</a:t>
            </a:r>
            <a:endParaRPr lang="fr-FR" dirty="0"/>
          </a:p>
          <a:p>
            <a:pPr lvl="2"/>
            <a:r>
              <a:rPr lang="fr-FR" dirty="0"/>
              <a:t>This page </a:t>
            </a:r>
            <a:r>
              <a:rPr lang="fr-FR" dirty="0" err="1"/>
              <a:t>contains</a:t>
            </a:r>
            <a:r>
              <a:rPr lang="fr-FR" dirty="0"/>
              <a:t>  </a:t>
            </a:r>
            <a:r>
              <a:rPr lang="fr-FR" dirty="0" err="1"/>
              <a:t>reference</a:t>
            </a:r>
            <a:r>
              <a:rPr lang="fr-FR" dirty="0"/>
              <a:t> </a:t>
            </a:r>
            <a:r>
              <a:rPr lang="fr-FR" dirty="0" err="1"/>
              <a:t>manual</a:t>
            </a:r>
            <a:r>
              <a:rPr lang="fr-FR" dirty="0"/>
              <a:t> RM0008 </a:t>
            </a:r>
            <a:r>
              <a:rPr lang="en-US" dirty="0"/>
              <a:t>describing</a:t>
            </a:r>
            <a:r>
              <a:rPr lang="fr-FR" dirty="0"/>
              <a:t> STM32F103RB</a:t>
            </a:r>
          </a:p>
          <a:p>
            <a:pPr lvl="1"/>
            <a:r>
              <a:rPr lang="fr-FR" dirty="0"/>
              <a:t>STM32 Cube F1</a:t>
            </a:r>
          </a:p>
          <a:p>
            <a:pPr lvl="2"/>
            <a:r>
              <a:rPr lang="en-US" dirty="0">
                <a:hlinkClick r:id="rId4"/>
              </a:rPr>
              <a:t>http://www.st.com/content/st_com/en/products/embedded-software/mcus-embedded-software/stm32-embedded-software/stm32cube-embedded-software/stm32cubef1.html</a:t>
            </a:r>
            <a:endParaRPr lang="en-US" dirty="0"/>
          </a:p>
          <a:p>
            <a:pPr lvl="2"/>
            <a:r>
              <a:rPr lang="en-US" dirty="0"/>
              <a:t>This page contains UM1850 describing the HAL library</a:t>
            </a:r>
          </a:p>
          <a:p>
            <a:pPr lvl="1"/>
            <a:r>
              <a:rPr lang="en-US" dirty="0"/>
              <a:t>Open STM32</a:t>
            </a:r>
          </a:p>
          <a:p>
            <a:pPr lvl="2"/>
            <a:r>
              <a:rPr lang="en-US" dirty="0">
                <a:hlinkClick r:id="rId5"/>
              </a:rPr>
              <a:t>http://www.openstm32.org/HomePage</a:t>
            </a:r>
            <a:endParaRPr lang="en-US" dirty="0"/>
          </a:p>
          <a:p>
            <a:pPr lvl="2"/>
            <a:r>
              <a:rPr lang="en-US" dirty="0"/>
              <a:t>Open STM32 is a free Eclipse plugin for programming STM32 MCU (registration needed).</a:t>
            </a:r>
          </a:p>
          <a:p>
            <a:pPr lvl="1"/>
            <a:r>
              <a:rPr lang="en-US" dirty="0"/>
              <a:t>Eclipse</a:t>
            </a:r>
          </a:p>
          <a:p>
            <a:pPr lvl="2"/>
            <a:r>
              <a:rPr lang="en-US" dirty="0">
                <a:hlinkClick r:id="rId6"/>
              </a:rPr>
              <a:t>https://www.eclipse.org</a:t>
            </a:r>
            <a:endParaRPr lang="en-US" dirty="0"/>
          </a:p>
          <a:p>
            <a:pPr lvl="2"/>
            <a:r>
              <a:rPr lang="en-US" dirty="0"/>
              <a:t>Eclipse is the IDE 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91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</a:t>
            </a:r>
            <a:r>
              <a:rPr lang="fr-FR" dirty="0"/>
              <a:t> </a:t>
            </a:r>
            <a:r>
              <a:rPr lang="fr-FR" dirty="0" smtClean="0"/>
              <a:t>an </a:t>
            </a:r>
            <a:r>
              <a:rPr lang="fr-FR" dirty="0"/>
              <a:t>OpenSTM32 Project </a:t>
            </a:r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9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</a:t>
            </a:r>
            <a:r>
              <a:rPr lang="fr-FR" dirty="0" smtClean="0"/>
              <a:t> an OpenSTM32 Project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7496"/>
            <a:ext cx="8229600" cy="1615827"/>
          </a:xfrm>
        </p:spPr>
        <p:txBody>
          <a:bodyPr/>
          <a:lstStyle/>
          <a:p>
            <a:r>
              <a:rPr lang="fr-FR" dirty="0" smtClean="0"/>
              <a:t>Goal:</a:t>
            </a:r>
          </a:p>
          <a:p>
            <a:pPr lvl="1"/>
            <a:r>
              <a:rPr lang="fr-FR" dirty="0" smtClean="0"/>
              <a:t>The objective of </a:t>
            </a:r>
            <a:r>
              <a:rPr lang="fr-FR" dirty="0" err="1" smtClean="0"/>
              <a:t>this</a:t>
            </a:r>
            <a:r>
              <a:rPr lang="fr-FR" dirty="0" smtClean="0"/>
              <a:t> tutorial </a:t>
            </a:r>
            <a:r>
              <a:rPr lang="fr-FR" dirty="0" err="1" smtClean="0"/>
              <a:t>is</a:t>
            </a:r>
            <a:r>
              <a:rPr lang="fr-FR" dirty="0" smtClean="0"/>
              <a:t> to </a:t>
            </a:r>
            <a:r>
              <a:rPr lang="fr-FR" dirty="0" err="1" smtClean="0"/>
              <a:t>create</a:t>
            </a:r>
            <a:r>
              <a:rPr lang="fr-FR" dirty="0" smtClean="0"/>
              <a:t> a new </a:t>
            </a:r>
            <a:r>
              <a:rPr lang="fr-FR" dirty="0" err="1" smtClean="0"/>
              <a:t>project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OpenSTM32 (and </a:t>
            </a:r>
            <a:r>
              <a:rPr lang="fr-FR" dirty="0" err="1" smtClean="0"/>
              <a:t>eclipse</a:t>
            </a:r>
            <a:r>
              <a:rPr lang="fr-FR" dirty="0" smtClean="0"/>
              <a:t>) for STM32F103RB </a:t>
            </a:r>
            <a:r>
              <a:rPr lang="fr-FR" dirty="0" err="1" smtClean="0"/>
              <a:t>target</a:t>
            </a:r>
            <a:r>
              <a:rPr lang="fr-FR" dirty="0" smtClean="0"/>
              <a:t>.</a:t>
            </a:r>
            <a:endParaRPr lang="fr-FR" dirty="0"/>
          </a:p>
          <a:p>
            <a:pPr lvl="1"/>
            <a:r>
              <a:rPr lang="en-US" dirty="0" smtClean="0"/>
              <a:t>Minimal C software will be </a:t>
            </a:r>
            <a:r>
              <a:rPr lang="en-US" dirty="0" err="1" smtClean="0"/>
              <a:t>developped</a:t>
            </a:r>
            <a:r>
              <a:rPr lang="en-US" dirty="0" smtClean="0"/>
              <a:t> for the target</a:t>
            </a:r>
          </a:p>
          <a:p>
            <a:pPr lvl="1"/>
            <a:r>
              <a:rPr lang="en-US" dirty="0" smtClean="0"/>
              <a:t>Program will be downloaded and executed on the target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851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Project </a:t>
            </a:r>
            <a:r>
              <a:rPr lang="en-US" dirty="0"/>
              <a:t>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6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4451"/>
            <a:ext cx="3429000" cy="2539157"/>
          </a:xfrm>
        </p:spPr>
        <p:txBody>
          <a:bodyPr/>
          <a:lstStyle/>
          <a:p>
            <a:pPr lvl="1"/>
            <a:r>
              <a:rPr lang="en-US" dirty="0" smtClean="0"/>
              <a:t>File -&gt; New Project</a:t>
            </a:r>
          </a:p>
          <a:p>
            <a:pPr lvl="1"/>
            <a:r>
              <a:rPr lang="en-US" dirty="0" smtClean="0"/>
              <a:t>Expend C/C++ Project and choose C Project</a:t>
            </a:r>
            <a:r>
              <a:rPr lang="en-US" dirty="0"/>
              <a:t> </a:t>
            </a:r>
            <a:r>
              <a:rPr lang="en-US" dirty="0" smtClean="0"/>
              <a:t>then click on Next</a:t>
            </a:r>
          </a:p>
          <a:p>
            <a:pPr lvl="1"/>
            <a:r>
              <a:rPr lang="en-US" dirty="0" smtClean="0"/>
              <a:t>Choose a project name, with type Empty Project and toolchain Ac6 STM32 MCU GCC</a:t>
            </a:r>
          </a:p>
          <a:p>
            <a:pPr lvl="1"/>
            <a:r>
              <a:rPr lang="en-US" dirty="0" smtClean="0"/>
              <a:t>Click Next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295400"/>
            <a:ext cx="4038600" cy="45607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482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 </a:t>
            </a:r>
            <a:r>
              <a:rPr lang="en-US" dirty="0" smtClean="0"/>
              <a:t>Creation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7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733800" cy="2215991"/>
          </a:xfrm>
        </p:spPr>
        <p:txBody>
          <a:bodyPr/>
          <a:lstStyle/>
          <a:p>
            <a:pPr lvl="1"/>
            <a:r>
              <a:rPr lang="en-US" dirty="0" smtClean="0"/>
              <a:t>Check that Debug and Release are selected then Next.</a:t>
            </a:r>
          </a:p>
          <a:p>
            <a:pPr lvl="1"/>
            <a:r>
              <a:rPr lang="en-US" dirty="0" smtClean="0"/>
              <a:t>Select your microcontroller then Next</a:t>
            </a:r>
          </a:p>
          <a:p>
            <a:pPr lvl="1"/>
            <a:r>
              <a:rPr lang="en-US" dirty="0" smtClean="0"/>
              <a:t>In this tutorial, we use a NUCLEO F103RB, set the series to STM32F1 and then choose the </a:t>
            </a:r>
            <a:r>
              <a:rPr lang="en-US" dirty="0"/>
              <a:t>NUCLEO </a:t>
            </a:r>
            <a:r>
              <a:rPr lang="en-US" dirty="0" smtClean="0"/>
              <a:t>F103RB board.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295400"/>
            <a:ext cx="4038600" cy="460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412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 </a:t>
            </a:r>
            <a:r>
              <a:rPr lang="en-US" dirty="0" smtClean="0"/>
              <a:t>Creation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8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3657600" cy="1846659"/>
          </a:xfrm>
        </p:spPr>
        <p:txBody>
          <a:bodyPr/>
          <a:lstStyle/>
          <a:p>
            <a:r>
              <a:rPr lang="en-US" dirty="0" smtClean="0"/>
              <a:t>Select Hardware Abstraction Layer (Cube HAL).</a:t>
            </a:r>
          </a:p>
          <a:p>
            <a:pPr lvl="1"/>
            <a:r>
              <a:rPr lang="en-US" dirty="0" smtClean="0"/>
              <a:t>Our project will use HAL drivers, theses drivers ease the development process while maintaining portability across the different MCU.</a:t>
            </a:r>
          </a:p>
          <a:p>
            <a:pPr lvl="1"/>
            <a:r>
              <a:rPr lang="en-US" dirty="0" smtClean="0"/>
              <a:t>Drivers will be saved in STM32Cube directory (only for your 1</a:t>
            </a:r>
            <a:r>
              <a:rPr lang="en-US" baseline="30000" dirty="0" smtClean="0"/>
              <a:t>st</a:t>
            </a:r>
            <a:r>
              <a:rPr lang="en-US" dirty="0" smtClean="0"/>
              <a:t> project)</a:t>
            </a:r>
          </a:p>
          <a:p>
            <a:r>
              <a:rPr lang="en-US" dirty="0" smtClean="0"/>
              <a:t>Leave “As static external libraries” then Finish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08100"/>
            <a:ext cx="4038600" cy="489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795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9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5047536"/>
          </a:xfrm>
        </p:spPr>
        <p:txBody>
          <a:bodyPr/>
          <a:lstStyle/>
          <a:p>
            <a:r>
              <a:rPr lang="en-US" dirty="0" smtClean="0"/>
              <a:t>If your project have been successfully created, you should observe 2 different projects (under Project Explorer window):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ucleo-f103rb_hal_lib which contains HAL drivers. This project will be build as a static library.</a:t>
            </a:r>
          </a:p>
          <a:p>
            <a:pPr lvl="1"/>
            <a:r>
              <a:rPr lang="en-US" dirty="0" smtClean="0"/>
              <a:t>Tutorial (your project) which contains the application code. This project depends </a:t>
            </a:r>
            <a:r>
              <a:rPr lang="en-US" dirty="0"/>
              <a:t>on </a:t>
            </a:r>
            <a:r>
              <a:rPr lang="en-US" dirty="0" smtClean="0"/>
              <a:t>nucleo-f103rb_hal_lib.</a:t>
            </a:r>
          </a:p>
          <a:p>
            <a:r>
              <a:rPr lang="en-US" dirty="0" smtClean="0"/>
              <a:t>Explore the tutorial project</a:t>
            </a:r>
          </a:p>
          <a:p>
            <a:pPr lvl="1"/>
            <a:r>
              <a:rPr lang="en-US" dirty="0" err="1" smtClean="0"/>
              <a:t>main.c</a:t>
            </a:r>
            <a:r>
              <a:rPr lang="en-US" dirty="0" smtClean="0"/>
              <a:t> contains main() </a:t>
            </a:r>
            <a:r>
              <a:rPr lang="en-US" dirty="0" err="1" smtClean="0"/>
              <a:t>fuction</a:t>
            </a:r>
            <a:endParaRPr lang="en-US" dirty="0" smtClean="0"/>
          </a:p>
          <a:p>
            <a:pPr lvl="1"/>
            <a:r>
              <a:rPr lang="en-US" dirty="0" smtClean="0"/>
              <a:t>stm32f1xx_hal_msp.c </a:t>
            </a:r>
            <a:r>
              <a:rPr lang="fr-FR" dirty="0" err="1"/>
              <a:t>contains</a:t>
            </a:r>
            <a:r>
              <a:rPr lang="fr-FR" dirty="0"/>
              <a:t> the </a:t>
            </a:r>
            <a:r>
              <a:rPr lang="fr-FR" dirty="0" smtClean="0"/>
              <a:t>MCU </a:t>
            </a:r>
            <a:r>
              <a:rPr lang="fr-FR" dirty="0" err="1" smtClean="0"/>
              <a:t>specific</a:t>
            </a:r>
            <a:r>
              <a:rPr lang="fr-FR" dirty="0" smtClean="0"/>
              <a:t> package </a:t>
            </a:r>
            <a:r>
              <a:rPr lang="fr-FR" dirty="0" err="1" smtClean="0"/>
              <a:t>initialization</a:t>
            </a:r>
            <a:r>
              <a:rPr lang="fr-FR" dirty="0" smtClean="0"/>
              <a:t> </a:t>
            </a:r>
            <a:r>
              <a:rPr lang="fr-FR" dirty="0" err="1" smtClean="0"/>
              <a:t>functions</a:t>
            </a:r>
            <a:r>
              <a:rPr lang="fr-FR" dirty="0" smtClean="0"/>
              <a:t> for </a:t>
            </a:r>
            <a:r>
              <a:rPr lang="fr-FR" dirty="0" err="1" smtClean="0"/>
              <a:t>peripherals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in the user application</a:t>
            </a:r>
          </a:p>
          <a:p>
            <a:pPr lvl="1"/>
            <a:r>
              <a:rPr lang="en-US" dirty="0" smtClean="0"/>
              <a:t>stm32f1xx_it.c contains exceptions handler and peripherals interrupt service routine</a:t>
            </a:r>
          </a:p>
          <a:p>
            <a:pPr lvl="1"/>
            <a:r>
              <a:rPr lang="en-US" dirty="0" err="1" smtClean="0"/>
              <a:t>syscall.c</a:t>
            </a:r>
            <a:r>
              <a:rPr lang="en-US" dirty="0" smtClean="0"/>
              <a:t> contains some basic system calls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ystem_stm32f1xx.c contains </a:t>
            </a:r>
            <a:r>
              <a:rPr lang="en-US" dirty="0" err="1" smtClean="0"/>
              <a:t>SystemInit</a:t>
            </a:r>
            <a:r>
              <a:rPr lang="en-US" dirty="0" smtClean="0"/>
              <a:t>() function which is called just before main() function.</a:t>
            </a:r>
          </a:p>
          <a:p>
            <a:pPr lvl="1"/>
            <a:r>
              <a:rPr lang="en-US" dirty="0" smtClean="0"/>
              <a:t>Startup_stm32f103xb.s contains reset handler and exception vectors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795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Building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10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2246769"/>
          </a:xfrm>
        </p:spPr>
        <p:txBody>
          <a:bodyPr/>
          <a:lstStyle/>
          <a:p>
            <a:r>
              <a:rPr lang="en-US" dirty="0" smtClean="0"/>
              <a:t>Select the Debug configuration:</a:t>
            </a:r>
          </a:p>
          <a:p>
            <a:pPr lvl="1"/>
            <a:r>
              <a:rPr lang="en-US" dirty="0" smtClean="0"/>
              <a:t>Project -&gt; Build configuration -&gt; Set Active -&gt; Debug</a:t>
            </a:r>
          </a:p>
          <a:p>
            <a:r>
              <a:rPr lang="en-US" dirty="0" smtClean="0"/>
              <a:t>Build the project</a:t>
            </a:r>
          </a:p>
          <a:p>
            <a:pPr lvl="1"/>
            <a:r>
              <a:rPr lang="en-US" dirty="0" smtClean="0"/>
              <a:t>Project -&gt; Build Project</a:t>
            </a:r>
          </a:p>
          <a:p>
            <a:pPr lvl="1"/>
            <a:r>
              <a:rPr lang="en-US" dirty="0" smtClean="0"/>
              <a:t>Compilation of the 1</a:t>
            </a:r>
            <a:r>
              <a:rPr lang="en-US" baseline="30000" dirty="0" smtClean="0"/>
              <a:t>st</a:t>
            </a:r>
            <a:r>
              <a:rPr lang="en-US" dirty="0" smtClean="0"/>
              <a:t> project generates libnucleo-f103rb_hal_lib.a (static library)</a:t>
            </a:r>
          </a:p>
          <a:p>
            <a:pPr lvl="1"/>
            <a:r>
              <a:rPr lang="en-US" dirty="0" smtClean="0"/>
              <a:t>Compilation of the 2</a:t>
            </a:r>
            <a:r>
              <a:rPr lang="en-US" baseline="30000" dirty="0" smtClean="0"/>
              <a:t>nd</a:t>
            </a:r>
            <a:r>
              <a:rPr lang="en-US" dirty="0" smtClean="0"/>
              <a:t> project generates </a:t>
            </a:r>
            <a:r>
              <a:rPr lang="en-US" dirty="0" err="1" smtClean="0"/>
              <a:t>tutorial.elf</a:t>
            </a:r>
            <a:r>
              <a:rPr lang="en-US" dirty="0" smtClean="0"/>
              <a:t> (executable file)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368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Using</a:t>
            </a:r>
            <a:r>
              <a:rPr lang="fr-FR" dirty="0" smtClean="0"/>
              <a:t> HAL drivers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11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5109091"/>
          </a:xfrm>
        </p:spPr>
        <p:txBody>
          <a:bodyPr/>
          <a:lstStyle/>
          <a:p>
            <a:pPr lvl="1"/>
            <a:r>
              <a:rPr lang="en-US" dirty="0" smtClean="0"/>
              <a:t>In the main function, call the function </a:t>
            </a:r>
            <a:r>
              <a:rPr lang="en-US" dirty="0" err="1" smtClean="0"/>
              <a:t>HAL_Init</a:t>
            </a:r>
            <a:r>
              <a:rPr lang="en-US" dirty="0" smtClean="0"/>
              <a:t>().</a:t>
            </a:r>
          </a:p>
          <a:p>
            <a:pPr lvl="1"/>
            <a:r>
              <a:rPr lang="en-US" dirty="0" smtClean="0"/>
              <a:t>By default, hardware clock is set to 8 </a:t>
            </a:r>
            <a:r>
              <a:rPr lang="en-US" dirty="0" err="1" smtClean="0"/>
              <a:t>MHz.</a:t>
            </a:r>
            <a:r>
              <a:rPr lang="en-US" dirty="0" smtClean="0"/>
              <a:t> Copy the function </a:t>
            </a:r>
            <a:r>
              <a:rPr lang="en-US" dirty="0" err="1" smtClean="0"/>
              <a:t>SystemClock_Config</a:t>
            </a:r>
            <a:r>
              <a:rPr lang="en-US" dirty="0" smtClean="0"/>
              <a:t>() in </a:t>
            </a:r>
            <a:r>
              <a:rPr lang="en-US" dirty="0" err="1" smtClean="0"/>
              <a:t>main.c</a:t>
            </a:r>
            <a:r>
              <a:rPr lang="en-US" dirty="0" smtClean="0"/>
              <a:t> </a:t>
            </a:r>
            <a:r>
              <a:rPr lang="en-US" dirty="0"/>
              <a:t>file to set HCLK to 64 MHz :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Call this function after </a:t>
            </a:r>
            <a:r>
              <a:rPr lang="en-US" dirty="0" err="1" smtClean="0"/>
              <a:t>HAL_Init</a:t>
            </a:r>
            <a:r>
              <a:rPr lang="en-US" dirty="0" smtClean="0"/>
              <a:t>()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830" y="1981201"/>
            <a:ext cx="5833370" cy="37338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453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Debugging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12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2462213"/>
          </a:xfrm>
        </p:spPr>
        <p:txBody>
          <a:bodyPr/>
          <a:lstStyle/>
          <a:p>
            <a:r>
              <a:rPr lang="en-US" dirty="0" smtClean="0"/>
              <a:t>Click on Run -&gt; Debug Configurations</a:t>
            </a:r>
          </a:p>
          <a:p>
            <a:r>
              <a:rPr lang="en-US" dirty="0" smtClean="0"/>
              <a:t>Double click on Ac6 STM32 Debugging</a:t>
            </a:r>
          </a:p>
          <a:p>
            <a:pPr lvl="1"/>
            <a:r>
              <a:rPr lang="en-US" dirty="0" smtClean="0"/>
              <a:t>The debug configuration is automatically filled</a:t>
            </a:r>
          </a:p>
          <a:p>
            <a:r>
              <a:rPr lang="en-US" dirty="0" smtClean="0"/>
              <a:t>The Debug Configuration have now been successfully created. For next debug sessions, simply click on:</a:t>
            </a:r>
          </a:p>
          <a:p>
            <a:pPr lvl="1"/>
            <a:r>
              <a:rPr lang="en-US" dirty="0" smtClean="0"/>
              <a:t>Run -&gt; Debug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076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Debugging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13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2631490"/>
          </a:xfrm>
        </p:spPr>
        <p:txBody>
          <a:bodyPr/>
          <a:lstStyle/>
          <a:p>
            <a:r>
              <a:rPr lang="en-US" dirty="0" smtClean="0"/>
              <a:t>Place a breakpoint in startup_stm32f103xb.s at line 82.</a:t>
            </a:r>
          </a:p>
          <a:p>
            <a:pPr lvl="1"/>
            <a:r>
              <a:rPr lang="en-US" dirty="0" smtClean="0"/>
              <a:t>This point corresponds to the beginning of the reset interruption. Reset interruption is called at startup and every time the reset button present on the </a:t>
            </a:r>
            <a:r>
              <a:rPr lang="en-US" dirty="0" err="1" smtClean="0"/>
              <a:t>Nucleo</a:t>
            </a:r>
            <a:r>
              <a:rPr lang="en-US" dirty="0" smtClean="0"/>
              <a:t> board is pushed</a:t>
            </a:r>
          </a:p>
          <a:p>
            <a:r>
              <a:rPr lang="en-US" dirty="0" smtClean="0"/>
              <a:t>Execute the program step by step until main() function. Describe the different operations.</a:t>
            </a:r>
          </a:p>
          <a:p>
            <a:r>
              <a:rPr lang="en-US" dirty="0" smtClean="0"/>
              <a:t>In main function, describe the function </a:t>
            </a:r>
            <a:r>
              <a:rPr lang="en-US" dirty="0" err="1" smtClean="0"/>
              <a:t>HAL_Init</a:t>
            </a:r>
            <a:r>
              <a:rPr lang="en-US" dirty="0" smtClean="0"/>
              <a:t>() and </a:t>
            </a:r>
            <a:r>
              <a:rPr lang="en-US" dirty="0" err="1" smtClean="0"/>
              <a:t>SystemClock_Config</a:t>
            </a:r>
            <a:r>
              <a:rPr lang="en-US" dirty="0" smtClean="0"/>
              <a:t>().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813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E4-8E4D-4C86-BFD7-412B282B373B}" type="slidenum">
              <a:rPr lang="fr-FR" smtClean="0"/>
              <a:t>14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1661993"/>
          </a:xfrm>
        </p:spPr>
        <p:txBody>
          <a:bodyPr/>
          <a:lstStyle/>
          <a:p>
            <a:r>
              <a:rPr lang="en-US" dirty="0" smtClean="0"/>
              <a:t>Thanks to this tutorial, you are now able to:</a:t>
            </a:r>
          </a:p>
          <a:p>
            <a:pPr lvl="1"/>
            <a:r>
              <a:rPr lang="en-US" dirty="0" smtClean="0"/>
              <a:t>Create a project with Open STM32</a:t>
            </a:r>
          </a:p>
          <a:p>
            <a:pPr lvl="1"/>
            <a:r>
              <a:rPr lang="en-US" dirty="0" smtClean="0"/>
              <a:t>Use HAL drivers as a static library linked to your programs</a:t>
            </a:r>
          </a:p>
          <a:p>
            <a:pPr lvl="1"/>
            <a:r>
              <a:rPr lang="en-US" dirty="0" smtClean="0"/>
              <a:t>Build your application</a:t>
            </a:r>
          </a:p>
          <a:p>
            <a:pPr lvl="1"/>
            <a:r>
              <a:rPr lang="en-US" dirty="0" smtClean="0"/>
              <a:t>Debug your application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172200"/>
            <a:ext cx="1066801" cy="6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21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f2bc79a42d4e1134194e983bf134319e6f264"/>
  <p:tag name="CLINAME" val="፥፾ፓ፼፱ᎃᎃ፹፶፹፵፴"/>
  <p:tag name="DATETIME" val="ፇጿፆጿፂፀፁፂጰጰፁፄፊፅፉ፠፝ጰጸፗ፝፤ጻፂፊፀጹ"/>
  <p:tag name="DONEBY" val="፣፤፬፳፼፱ᎂ፱ጰ፳፿፼፿፽፲፿"/>
  <p:tag name="IPADDRESS" val="ፑፗ።ፓ፧፜ፂፁፃፃ"/>
  <p:tag name="APPVER" val="ፃጾፀ"/>
  <p:tag name="RANDOM" val="16"/>
  <p:tag name="CHECKSUM" val="ፄፈፄፆ"/>
  <p:tag name="ISPRING_RESOURCE_PATHS_HASH_2" val="f4d3300a86bcc1ee095f5274cd938995671521"/>
</p:tagLst>
</file>

<file path=ppt/theme/theme1.xml><?xml version="1.0" encoding="utf-8"?>
<a:theme xmlns:a="http://schemas.openxmlformats.org/drawingml/2006/main" name="Blank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9A9DC"/>
      </a:accent1>
      <a:accent2>
        <a:srgbClr val="D4007A"/>
      </a:accent2>
      <a:accent3>
        <a:srgbClr val="9C9E9F"/>
      </a:accent3>
      <a:accent4>
        <a:srgbClr val="002052"/>
      </a:accent4>
      <a:accent5>
        <a:srgbClr val="BBCC00"/>
      </a:accent5>
      <a:accent6>
        <a:srgbClr val="13235B"/>
      </a:accent6>
      <a:hlink>
        <a:srgbClr val="580D58"/>
      </a:hlink>
      <a:folHlink>
        <a:srgbClr val="003D1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5F0B871300024D8232748DBAE27263" ma:contentTypeVersion="0" ma:contentTypeDescription="Create a new document." ma:contentTypeScope="" ma:versionID="9cd1209bd903bea677b2a1329093f74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4578E51-F567-4265-8DFD-B159E0FBC4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62EEAC-5282-4C3D-A1DE-F79AD64380EA}">
  <ds:schemaRefs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63AA70F-37CD-4C97-ACBC-6F899A37A2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607</TotalTime>
  <Words>641</Words>
  <Application>Microsoft Office PowerPoint</Application>
  <PresentationFormat>Affichage à l'écran (4:3)</PresentationFormat>
  <Paragraphs>112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Blank</vt:lpstr>
      <vt:lpstr>Tutorials for STM32F103RB</vt:lpstr>
      <vt:lpstr>Tutorials for STM32F103RB</vt:lpstr>
      <vt:lpstr>Tutorials for STM32F103RB</vt:lpstr>
      <vt:lpstr>Create an OpenSTM32 Project </vt:lpstr>
      <vt:lpstr>Create an OpenSTM32 Project  </vt:lpstr>
      <vt:lpstr>Project Creation</vt:lpstr>
      <vt:lpstr>Project Creation</vt:lpstr>
      <vt:lpstr>Project Creation</vt:lpstr>
      <vt:lpstr>Results</vt:lpstr>
      <vt:lpstr>Building</vt:lpstr>
      <vt:lpstr>Using HAL drivers</vt:lpstr>
      <vt:lpstr>Debugging</vt:lpstr>
      <vt:lpstr>Debugging</vt:lpstr>
      <vt:lpstr>Conclusion</vt:lpstr>
    </vt:vector>
  </TitlesOfParts>
  <Company>STMicroelectronics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– Arial, 36pt</dc:title>
  <dc:creator>Stephane FOUQUE</dc:creator>
  <cp:lastModifiedBy>BARBOT Nicolas</cp:lastModifiedBy>
  <cp:revision>63</cp:revision>
  <dcterms:created xsi:type="dcterms:W3CDTF">2014-02-20T20:32:29Z</dcterms:created>
  <dcterms:modified xsi:type="dcterms:W3CDTF">2016-09-16T14:29:28Z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0x010100B55F0B871300024D8232748DBAE27263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Display on page">
    <vt:lpwstr>Yes</vt:lpwstr>
  </property>
</Properties>
</file>